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Lst>
  <p:sldSz cy="5670550" cx="10080625"/>
  <p:notesSz cx="7559675" cy="10691800"/>
  <p:embeddedFontLst>
    <p:embeddedFont>
      <p:font typeface="Lato"/>
      <p:regular r:id="rId60"/>
      <p:bold r:id="rId61"/>
      <p:italic r:id="rId62"/>
      <p:boldItalic r:id="rId63"/>
    </p:embeddedFont>
    <p:embeddedFont>
      <p:font typeface="Montserra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gedsBS5Zg2V/yai6GziyCJw3Hb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2BCB72-8A22-44DB-926A-6413353ABCF7}">
  <a:tblStyle styleId="{A62BCB72-8A22-44DB-926A-6413353ABCF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9.xml"/><Relationship Id="rId64" Type="http://schemas.openxmlformats.org/officeDocument/2006/relationships/font" Target="fonts/Montserrat-regular.fntdata"/><Relationship Id="rId63" Type="http://schemas.openxmlformats.org/officeDocument/2006/relationships/font" Target="fonts/Lato-boldItalic.fntdata"/><Relationship Id="rId22" Type="http://schemas.openxmlformats.org/officeDocument/2006/relationships/slide" Target="slides/slide11.xml"/><Relationship Id="rId66" Type="http://schemas.openxmlformats.org/officeDocument/2006/relationships/font" Target="fonts/Montserrat-italic.fntdata"/><Relationship Id="rId21" Type="http://schemas.openxmlformats.org/officeDocument/2006/relationships/slide" Target="slides/slide10.xml"/><Relationship Id="rId65" Type="http://schemas.openxmlformats.org/officeDocument/2006/relationships/font" Target="fonts/Montserrat-bold.fntdata"/><Relationship Id="rId24" Type="http://schemas.openxmlformats.org/officeDocument/2006/relationships/slide" Target="slides/slide13.xml"/><Relationship Id="rId68" Type="http://customschemas.google.com/relationships/presentationmetadata" Target="metadata"/><Relationship Id="rId23" Type="http://schemas.openxmlformats.org/officeDocument/2006/relationships/slide" Target="slides/slide12.xml"/><Relationship Id="rId67" Type="http://schemas.openxmlformats.org/officeDocument/2006/relationships/font" Target="fonts/Montserrat-boldItalic.fntdata"/><Relationship Id="rId60" Type="http://schemas.openxmlformats.org/officeDocument/2006/relationships/font" Target="fonts/Lato-regular.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07a3a17d1_0_7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f07a3a17d1_0_7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07a3a17d1_0_6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f07a3a17d1_0_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07a3a17d1_0_9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f07a3a17d1_0_9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07a3a17d1_0_10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f07a3a17d1_0_10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07a3a17d1_0_10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f07a3a17d1_0_10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cf8d792a2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ecf8d792a2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cf8d792a2_0_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gecf8d792a2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cf8d792a2_0_1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8" name="Google Shape;748;gecf8d792a2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cf8d792a2_0_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ecf8d792a2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cf8d792a2_0_2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gecf8d792a2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cf8d792a2_0_3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ecf8d792a2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cf8d792a2_0_3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gecf8d792a2_0_3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cf8d792a2_0_4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 name="Google Shape;816;gecf8d792a2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1" name="Google Shape;831;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8.jpg"/><Relationship Id="rId2" Type="http://schemas.openxmlformats.org/officeDocument/2006/relationships/image" Target="../media/image5.jpg"/><Relationship Id="rId3"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3.jpg"/><Relationship Id="rId19" Type="http://schemas.openxmlformats.org/officeDocument/2006/relationships/theme" Target="../theme/theme6.xml"/><Relationship Id="rId6" Type="http://schemas.openxmlformats.org/officeDocument/2006/relationships/image" Target="../media/image13.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2.jpg"/><Relationship Id="rId2" Type="http://schemas.openxmlformats.org/officeDocument/2006/relationships/image" Target="../media/image9.jpg"/><Relationship Id="rId3" Type="http://schemas.openxmlformats.org/officeDocument/2006/relationships/image" Target="../media/image10.jpg"/><Relationship Id="rId4" Type="http://schemas.openxmlformats.org/officeDocument/2006/relationships/image" Target="../media/image7.jpg"/><Relationship Id="rId9" Type="http://schemas.openxmlformats.org/officeDocument/2006/relationships/image" Target="../media/image14.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2.xml"/><Relationship Id="rId27" Type="http://schemas.openxmlformats.org/officeDocument/2006/relationships/slideLayout" Target="../slideLayouts/slideLayout36.xml"/><Relationship Id="rId5" Type="http://schemas.openxmlformats.org/officeDocument/2006/relationships/image" Target="../media/image2.jpg"/><Relationship Id="rId6" Type="http://schemas.openxmlformats.org/officeDocument/2006/relationships/image" Target="../media/image4.jpg"/><Relationship Id="rId7" Type="http://schemas.openxmlformats.org/officeDocument/2006/relationships/image" Target="../media/image11.jpg"/><Relationship Id="rId8" Type="http://schemas.openxmlformats.org/officeDocument/2006/relationships/image" Target="../media/image15.jpg"/><Relationship Id="rId11" Type="http://schemas.openxmlformats.org/officeDocument/2006/relationships/image" Target="../media/image23.jpg"/><Relationship Id="rId10" Type="http://schemas.openxmlformats.org/officeDocument/2006/relationships/image" Target="../media/image18.jpg"/><Relationship Id="rId13" Type="http://schemas.openxmlformats.org/officeDocument/2006/relationships/image" Target="../media/image20.png"/><Relationship Id="rId12" Type="http://schemas.openxmlformats.org/officeDocument/2006/relationships/image" Target="../media/image19.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7.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8.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image" Target="../media/image17.jpg"/><Relationship Id="rId3" Type="http://schemas.openxmlformats.org/officeDocument/2006/relationships/image" Target="../media/image37.jpg"/><Relationship Id="rId4" Type="http://schemas.openxmlformats.org/officeDocument/2006/relationships/image" Target="../media/image24.jpg"/><Relationship Id="rId9" Type="http://schemas.openxmlformats.org/officeDocument/2006/relationships/slideLayout" Target="../slideLayouts/slideLayout63.xml"/><Relationship Id="rId5" Type="http://schemas.openxmlformats.org/officeDocument/2006/relationships/image" Target="../media/image22.jpg"/><Relationship Id="rId6" Type="http://schemas.openxmlformats.org/officeDocument/2006/relationships/image" Target="../media/image21.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3.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1.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2.jpg"/><Relationship Id="rId6"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rive.google.com/file/d/1ZEOSFoSC1QRMY7Bmjgi4JRFoDC9S0NOt/view?usp=sharing" TargetMode="Externa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rive.google.com/file/d/1Q4fqMJCgfrXwtdu1bmGoxF54PJlb62Fz/view?usp=sharing" TargetMode="Externa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48.png"/><Relationship Id="rId5" Type="http://schemas.openxmlformats.org/officeDocument/2006/relationships/hyperlink" Target="https://docs.google.com/document/d/1SuxjCqoO1MyFwuIPjfgCI2wRM8Vn1Nwz/edit?usp=sharing&amp;ouid=115870711794471100246&amp;rtpof=true&amp;sd=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1.jp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31.jp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31.jp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viewer.diagrams.net/?tags=%7B%7D&amp;highlight=0000ff&amp;edit=_blank&amp;layers=1&amp;nav=1&amp;title=SMIEP.drawio#R7V3ZcqM4FP0aP8YFWlge4yTT0zPT1anJVC%2BPNCi2qjByYRE7%2FfUjbMBIwmsAOXby0iALAfce3eVwpR7Au%2BnyUxrMJl9YROIBsKLlAN4PALABssQ%2Fectr0eJhb90yTmlUtG0anuhvUjQWF44zGpG51JEzFnM6kxtDliQk5FJbkKZsIXd7ZrF811kwJlrDUxjEeut3GvHJutUD7qb9T0LHk%2FLOtuOvf5kGZefiTeaTIGKLWhN8GMC7lDG%2BPpou70icS6%2BUy%2Fq6P7b8Wj1YShJ%2ByAU3yX%2Fet2nmkK%2Fe338tRtC6sRY3xSgvQZwVL3wbTWlC5zwVT5sWT85fS3GIl5jlh9k0vg256ABHLyTlVAjsn%2BAXiR%2FZnHLKEtHlF%2BOcTWsdbmM6zn%2FgbCZaJ3waixNbHLKMxzQhd5UKLdFYPJi4liy3vrFdyVEgkLAp4emr6FJcAAvJF9iDTnG%2B2Ciy7DKp6bDsFhTQGVcDb6QrDgoBHyFsoAn764xcgJw9LAsaYMOChpqgPyc0pEGaC5nM6eAODkYw0aQuhhZ2RZyMFhPKydMsCPNfFsK2yZJsA5wYSUKzdZnZoEFoXldCQ5rQdPkk0W1uU8VZGAfzOQ1lsZAl5T8KXOXHP%2FPjIVT%2Bih%2Fvl7We96%2B1k0eSUvFOJC3bEvF%2BP8p75Cc%2F6yebgVZn5UjrpyeRZt8VDYk3ZFkakv0TlwfpmPB9uNM1XlMpbtBo2ZaSOOD0RX7cJjUXd3hkVLxIBSjsyrPQVYCyfsviorqfUMZxgDKblXHWUtDGWWGueunTYYjbg6HdEQwtQzAs45%2BzhqG9zRkci0NgqTjsF4jO24EYBfMJiXaiEu%2BGYSPkiqv6AR08EHSuUdvnt2P7MJLHUbHbMeS8Bsg5wTQPPmIhsNHnJIyziFSNY17puo5KofZVkCiDMSjCwlBAgNQDyjJenNIoyscYpSJE%2Bh38Wo2Xo2mWv%2B9KAng0wPe74p8iDSsuHlTOo4687bNta7BkDYELoKSa0im%2FETk3ti0Pi%2BUR2PPznHSibFdT9udIyIg%2BC53kgWo2z4KUMl29PQap2JHnAzIdpPqa0P4l41W2qudQRqN517Skynzi3cTzvXq1QyN636hXs5UISAXLwW5NmcZVNt6TX7N1mul4LJ4YCnWUDLSIxUPDeqNYVBF0aoRl%2B3sw3TUUgQbFx5RFWcgNe1olewcNZGXPDkRn0e5pQlLDclKyQmg8JLF14kwYizlLgthsSOIpkvKMS6oFbkdOqd%2FoEzbpd8XkbHUCLRp8%2F0CDv7ZVpiw%2BVGfaqUSOmlTDvqOP1pmcZthdCOiMsodQdYMnMzml1k2BTs9U2wLdxrxdEuyQUdgpJupk0hoBOMQuxD60gedZLlBQ6NpD18Yu8FwMMPRAr5gsnX0Nk9%2BEQsXdTcYpAJ9bRAdaSFeb5659gTO3VsxiZObKxJsIU06buarngY4yUNeT84rJ%2Fz0WwhoCD3qSdkrS5K3svwye8rR78r%2B0KDVtf2FRyf2bzBoVIhsbzxqBzkMcbY17rQjolcg%2BlDwERnNJtSigYrbfWhSA1Bqyrq10C1VSjVUBspO3dkNxSyrQZ0UUeB%2FRgYo7NQs8OK5XcdczbQ1ap84uHHdm80kEFC%2Fqn4g7qBTjoZ5pDNBVFdTF4s4ofdYa7lTOtnfc6dUxH7g7328F7eHOPQ13AgjBa61bkbVufWBHWRuCsLR4RhysR2wX1E2c8OWl%2BLsTTAT8oe%2B7yHI927M8y5LL%2BoTDGyLfdTBCGGKsMqTtLRFpKo%2B6Ol04O3UB%2FNXP3euiiW%2B9Ol14u3Xh9KQL8KEL4NiyLuQSYYR6UkUT8XVtqsDWTlW4Pamiifa5NlWgnbMC2z2pookJuTZVQHQWs0InBx5iOqWJ4W8YWAnusfEvyrCrdPbti8nOMZmFW1YD9ZTMKiXKjvqN4eCVtFCu%2FsA9r2CE%2Bz4pPyy5QN07t5Q7JtyOL8oQK4UDra0n8%2BVhe1tPBnV24TbjLBWyF%2BbYes6SkLKEmC32UT8vu5Zp04yaiIAjTfPH52VodHGKWul%2B8uIUZcGV9rmwY4ONdCLkE0nIanGjkNGMiZl3XvPXM79tSRNh8TF%2Fj5y%2FaIvaeyoPUb6uu%2BqeIweXh6h7oKiWoOsJ3EKt0iVsGoEOxh02iTtsKdYMucMTy0fVJbZez4VJaB9DdbmxPtryyf2CY32kk2B3LGEhyQOFiMzDLIjSPFSwWB76BzEPEtOhg1pS4BrfIgG1UNzS7xYJPXI17yJwqAKFkvk8ta7U1ar%2FO6o7UO5TFkp0WneAzpd9%2FNjKSmMfXaWU5tRKGscaWrU%2FIIcn3cBbZd7dPtB9xQtn0D6a8%2FK2zUJNW0CF2axgSYQoeRqIkCbf4tUOzEY8Sk5w07Avbr8RT%2FkA3XoCw35gf8ziH%2BMwzsURVEx1u57gRg2ZjnYFre8Aex3lYDsm6IUYdHG62d5%2B3X3zvwTAh%2F8B" TargetMode="Externa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2160000" y="4324320"/>
            <a:ext cx="4734000" cy="16156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287825" y="4149150"/>
            <a:ext cx="23775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Sergio Nicolas Bautista Franco, Carlos Alberto Cristancho Parra, Cristian Ferney Silva Urueña</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2338311</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Paola Tatiana Tovar</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13 de septiembre de 2021</a:t>
            </a:r>
            <a:endParaRPr b="0" i="0" sz="1300" u="none" cap="none" strike="noStrike">
              <a:solidFill>
                <a:srgbClr val="000000"/>
              </a:solidFill>
              <a:latin typeface="Arial"/>
              <a:ea typeface="Arial"/>
              <a:cs typeface="Arial"/>
              <a:sym typeface="Arial"/>
            </a:endParaRPr>
          </a:p>
        </p:txBody>
      </p:sp>
      <p:cxnSp>
        <p:nvCxnSpPr>
          <p:cNvPr id="492" name="Google Shape;492;p1"/>
          <p:cNvCxnSpPr/>
          <p:nvPr/>
        </p:nvCxnSpPr>
        <p:spPr>
          <a:xfrm>
            <a:off x="7132320" y="4375440"/>
            <a:ext cx="0" cy="100584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7843"/>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7843"/>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7843"/>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7843"/>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0" name="Google Shape;580;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Delimitación</a:t>
            </a:r>
            <a:endParaRPr b="0" i="0" sz="2200" u="none" cap="none" strike="noStrike">
              <a:solidFill>
                <a:srgbClr val="000000"/>
              </a:solidFill>
              <a:latin typeface="Arial"/>
              <a:ea typeface="Arial"/>
              <a:cs typeface="Arial"/>
              <a:sym typeface="Arial"/>
            </a:endParaRPr>
          </a:p>
        </p:txBody>
      </p:sp>
      <p:sp>
        <p:nvSpPr>
          <p:cNvPr id="581" name="Google Shape;581;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2" name="Google Shape;582;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3" name="Google Shape;583;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4" name="Google Shape;584;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0" name="Google Shape;590;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2" name="Google Shape;592;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3" name="Google Shape;593;gf02f80bedd_1_16"/>
          <p:cNvSpPr txBox="1"/>
          <p:nvPr/>
        </p:nvSpPr>
        <p:spPr>
          <a:xfrm>
            <a:off x="355275" y="2049575"/>
            <a:ext cx="47550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El cuestionario se realizará de la siguiente manera: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—Buen día, en este día vengo a realizarle unas cuantas preguntas acerca de su empresa Tienda Express, Le voy a solicitar una información personal antes de empezar.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f02f80bedd_3_0"/>
          <p:cNvSpPr txBox="1"/>
          <p:nvPr/>
        </p:nvSpPr>
        <p:spPr>
          <a:xfrm>
            <a:off x="568071" y="609575"/>
            <a:ext cx="5990400" cy="3651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sp>
        <p:nvSpPr>
          <p:cNvPr id="599" name="Google Shape;599;gf02f80bedd_3_0"/>
          <p:cNvSpPr txBox="1"/>
          <p:nvPr/>
        </p:nvSpPr>
        <p:spPr>
          <a:xfrm>
            <a:off x="1325400" y="655875"/>
            <a:ext cx="52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gf02f80bedd_3_0"/>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1" name="Google Shape;601;gf02f80bedd_3_0"/>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f02f80bedd_3_18"/>
          <p:cNvSpPr txBox="1"/>
          <p:nvPr/>
        </p:nvSpPr>
        <p:spPr>
          <a:xfrm>
            <a:off x="39171" y="713375"/>
            <a:ext cx="6439500" cy="3527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Hijo (Familiar) de los dueños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07" name="Google Shape;607;gf02f80bedd_3_18"/>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08" name="Google Shape;608;gf02f80bedd_3_18"/>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f02f80bedd_3_27"/>
          <p:cNvSpPr txBox="1"/>
          <p:nvPr/>
        </p:nvSpPr>
        <p:spPr>
          <a:xfrm>
            <a:off x="0" y="1040975"/>
            <a:ext cx="6576600" cy="27237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14" name="Google Shape;614;gf02f80bedd_3_27"/>
          <p:cNvPicPr preferRelativeResize="0"/>
          <p:nvPr/>
        </p:nvPicPr>
        <p:blipFill rotWithShape="1">
          <a:blip r:embed="rId3">
            <a:alphaModFix/>
          </a:blip>
          <a:srcRect b="0" l="0" r="0" t="0"/>
          <a:stretch/>
        </p:blipFill>
        <p:spPr>
          <a:xfrm>
            <a:off x="6932400" y="360563"/>
            <a:ext cx="2865863" cy="1703074"/>
          </a:xfrm>
          <a:prstGeom prst="rect">
            <a:avLst/>
          </a:prstGeom>
          <a:noFill/>
          <a:ln>
            <a:noFill/>
          </a:ln>
        </p:spPr>
      </p:pic>
      <p:pic>
        <p:nvPicPr>
          <p:cNvPr id="615" name="Google Shape;615;gf02f80bedd_3_27"/>
          <p:cNvPicPr preferRelativeResize="0"/>
          <p:nvPr/>
        </p:nvPicPr>
        <p:blipFill rotWithShape="1">
          <a:blip r:embed="rId4">
            <a:alphaModFix/>
          </a:blip>
          <a:srcRect b="0" l="0" r="0" t="0"/>
          <a:stretch/>
        </p:blipFill>
        <p:spPr>
          <a:xfrm>
            <a:off x="6932400" y="3323750"/>
            <a:ext cx="1703075" cy="170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21" name="Google Shape;621;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2" name="Google Shape;622;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23" name="Google Shape;623;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24" name="Google Shape;624;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30" name="Google Shape;630;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1" name="Google Shape;631;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32" name="Google Shape;632;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33" name="Google Shape;633;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f02b84e4a9_0_0"/>
          <p:cNvSpPr/>
          <p:nvPr/>
        </p:nvSpPr>
        <p:spPr>
          <a:xfrm>
            <a:off x="914400" y="2835000"/>
            <a:ext cx="91500" cy="1645800"/>
          </a:xfrm>
          <a:prstGeom prst="rect">
            <a:avLst/>
          </a:prstGeom>
          <a:solidFill>
            <a:srgbClr val="CED4DA">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40" name="Google Shape;640;gf02b84e4a9_0_0"/>
          <p:cNvPicPr preferRelativeResize="0"/>
          <p:nvPr/>
        </p:nvPicPr>
        <p:blipFill>
          <a:blip r:embed="rId4">
            <a:alphaModFix/>
          </a:blip>
          <a:stretch>
            <a:fillRect/>
          </a:stretch>
        </p:blipFill>
        <p:spPr>
          <a:xfrm>
            <a:off x="460975" y="540000"/>
            <a:ext cx="8023875" cy="4094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46" name="Google Shape;646;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7" name="Google Shape;647;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48" name="Google Shape;648;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4509"/>
              </a:srgbClr>
            </a:outerShdw>
          </a:effectLst>
        </p:spPr>
      </p:pic>
      <p:sp>
        <p:nvSpPr>
          <p:cNvPr id="649" name="Google Shape;649;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02f80bedd_4_9"/>
          <p:cNvSpPr/>
          <p:nvPr/>
        </p:nvSpPr>
        <p:spPr>
          <a:xfrm>
            <a:off x="914400" y="2835000"/>
            <a:ext cx="91500" cy="1645800"/>
          </a:xfrm>
          <a:prstGeom prst="rect">
            <a:avLst/>
          </a:prstGeom>
          <a:solidFill>
            <a:srgbClr val="CED4DA">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3"/>
              </a:rPr>
              <a:t>Ir al mapa</a:t>
            </a:r>
            <a:endParaRPr b="1" i="0" sz="1600" u="none" cap="none" strike="noStrike">
              <a:solidFill>
                <a:srgbClr val="000000"/>
              </a:solidFill>
              <a:latin typeface="Montserrat"/>
              <a:ea typeface="Montserrat"/>
              <a:cs typeface="Montserrat"/>
              <a:sym typeface="Montserrat"/>
            </a:endParaRPr>
          </a:p>
        </p:txBody>
      </p:sp>
      <p:pic>
        <p:nvPicPr>
          <p:cNvPr id="656" name="Google Shape;656;gf02f80bedd_4_9"/>
          <p:cNvPicPr preferRelativeResize="0"/>
          <p:nvPr/>
        </p:nvPicPr>
        <p:blipFill>
          <a:blip r:embed="rId4">
            <a:alphaModFix/>
          </a:blip>
          <a:stretch>
            <a:fillRect/>
          </a:stretch>
        </p:blipFill>
        <p:spPr>
          <a:xfrm>
            <a:off x="149275" y="555025"/>
            <a:ext cx="7990827" cy="4224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y 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allí se puede observar cómo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la contabilidad</a:t>
            </a:r>
            <a:r>
              <a:rPr b="0" i="0" lang="es-CO" sz="1600" u="none" cap="none" strike="noStrike">
                <a:solidFill>
                  <a:srgbClr val="434343"/>
                </a:solidFill>
                <a:latin typeface="Arial"/>
                <a:ea typeface="Arial"/>
                <a:cs typeface="Arial"/>
                <a:sym typeface="Arial"/>
              </a:rPr>
              <a:t> de los productos y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784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62" name="Google Shape;662;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4" name="Google Shape;664;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65" name="Google Shape;665;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671" name="Google Shape;671;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3" name="Google Shape;673;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9" name="Google Shape;679;gf07a3a17d1_0_25"/>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85" name="Google Shape;685;gf07a3a17d1_0_77"/>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1" name="Google Shape;691;gf07a3a17d1_0_82"/>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usuarios autorizados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97" name="Google Shape;697;gf07a3a17d1_0_57"/>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número de productos totales en el almacén</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Tener acceso al sistema para poder registrar los productos que hay</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3" name="Google Shape;703;gf07a3a17d1_0_67"/>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f07a3a17d1_0_7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9" name="Google Shape;709;gf07a3a17d1_0_72"/>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Alerta de pedido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enviará un correo a quien se registre con permisos de administrador para alertar de la llegada o la necesidad de un pedido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Cuando se reporte que un nuevo pedido ha llegado o cuando se detecta que hay falta de algún producto, el sistema enviará una alerta al administrador para alertar estos casos.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07a3a17d1_0_6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5" name="Google Shape;715;gf07a3a17d1_0_62"/>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Ingresar cantidad de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digitar la cantidad de efectivo que se ha manejado para que el sistema la registre y pueda hacer los cálculos correspondientes.</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Esto nos permitirá llevar la información del dinero que se está moviendo en la empresa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f07a3a17d1_0_9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1" name="Google Shape;721;gf07a3a17d1_0_97"/>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Registro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realizará el descuento de un producto al ser registrado como vendido.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De la cantidad de productos por marcas inicialmente, se descontará cada que se haga la venta de uno de ellos.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7843"/>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podemos observar que el poco control que se intenta llevar acerca del inventario de los producto se hace en unos cuadernos y estos no permiten realizar un análisis a fondo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ningún fundamento real. </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07a3a17d1_0_10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7" name="Google Shape;727;gf07a3a17d1_0_102"/>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Identificador de ventas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Cada orden nueva registrada, tendrá un número identificador único.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asigna a cada venta realizada un número que la identifique como única en caso de necesitar una devolución.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RNF004, RNF005, RNF006,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f07a3a17d1_0_10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3" name="Google Shape;733;gf07a3a17d1_0_107"/>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anular venta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Permite anular o reembolsar una venta.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un tiempo de una hora luego de facturar una venta para poder realizar una devolución o anulación.</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s-CO" sz="1400" u="none" cap="none" strike="noStrike">
                          <a:solidFill>
                            <a:schemeClr val="dk1"/>
                          </a:solidFill>
                        </a:rPr>
                        <a:t>RNF001, RNF003, RNF004, RNF005, RNF006, RNF007,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ecf8d792a2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9" name="Google Shape;739;gecf8d792a2_0_1"/>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Autorización de acciones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administrador puede autorizar que el vendedor acceda a ciertas funciones.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En caso de ser necesario, el administrador puede permitir que el vendedor realice el reembolso y la anulación de la venta, también autorizar otras funciones y luego desactivar este permiso.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ecf8d792a2_0_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45" name="Google Shape;745;gecf8d792a2_0_6"/>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Mostrar balance</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software debe poder emitir los siguientes estados financieros: Balance general, Estado de ganancias y pérdidas, Estado de flujos de efectivo. Además, debe poder emitir un listado de mayor general y mayor analítico.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Esta función se le permitirá al administrador en cualquier momento y al vendedor cuando se autorice el cierre para verificar las cuentas del turno o del día.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ecf8d792a2_0_14"/>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1" name="Google Shape;751;gecf8d792a2_0_14"/>
          <p:cNvGraphicFramePr/>
          <p:nvPr/>
        </p:nvGraphicFramePr>
        <p:xfrm>
          <a:off x="952475" y="895900"/>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RF013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logout</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sistema permitirá cerrar sesión y salir del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un botón con la opción de salir del usuario y del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57" name="Google Shape;757;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59" name="Google Shape;759;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5" name="Google Shape;765;gf07a3a17d1_0_119"/>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1" name="Google Shape;771;gf07a3a17d1_0_125"/>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7" name="Google Shape;777;gf07a3a17d1_0_130"/>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3" name="Google Shape;783;gf07a3a17d1_0_135"/>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Consumo de RAM</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no deberá consumir más de 500MB de memoria RAM.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Deberá ser un sistema liviano y amigable con los recursos que tenga el sistema.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los gastos, además de un mejor manejo del dinero con base en productos tangibles, disponibles y comerciables a través de la implementación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89" name="Google Shape;789;gf07a3a17d1_0_140"/>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Compatibilidad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compatible en solo el computador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solo se podrá usar en computador  ya que tendrá un mejor manejo.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ecf8d792a2_0_2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95" name="Google Shape;795;gecf8d792a2_0_21"/>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RNF006</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Privacidad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no permitirá que nadie pueda acceder a información personal de los clientes ni de los operadores a menos que tenga permiso de administrador.</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permitirá la visualización de nombre, usuario y referencia de venta, pero no se podrá ver información privad y mucho menos modificarla si no se tiene el permiso necesario.</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RF008, RF009, RF010, RF011</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ecf8d792a2_0_2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1" name="Google Shape;801;gecf8d792a2_0_26"/>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Backup</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hará una copia de respaldo cada 24 horas y la almacenará con la fecha del día transcurrido.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deberá hacer una copia de seguridad con la información de ventas y demás modificaciones cada 24 horas para asegurar la permanencia de los datos, le dará una fecha que identificará a cada copia.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 RF009,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ecf8d792a2_0_3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07" name="Google Shape;807;gecf8d792a2_0_31"/>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RNF008</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Actualización de datos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Toda información modificada deberá actualizarse automáticamente y en el menor tiempo posible en las bases de datos.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Cada que se haga una modificación el algún dato que se encuentre almacenado en las bases de datos del sistema, estos cambios deberán almacenarse en la base de datos en menos de 5 segundos.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RF002, RF003, RF010</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ecf8d792a2_0_3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3" name="Google Shape;813;gecf8d792a2_0_36"/>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Registros nuevos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La información ingresada por primera vez o por nuevo registro de una nueva persona o condición, se almacenará en las base de datos lo antes posible.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Todo dato nuevo que sea ingresado, como ventas, dinero, usuarios, deberán registrarse en un apartado específico de las bases de datos en el menor tiempo posible.</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RF004, RF005, RF007, RF008</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ecf8d792a2_0_4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19" name="Google Shape;819;gecf8d792a2_0_41"/>
          <p:cNvGraphicFramePr/>
          <p:nvPr/>
        </p:nvGraphicFramePr>
        <p:xfrm>
          <a:off x="952475" y="1307375"/>
          <a:ext cx="3000000" cy="3000000"/>
        </p:xfrm>
        <a:graphic>
          <a:graphicData uri="http://schemas.openxmlformats.org/drawingml/2006/table">
            <a:tbl>
              <a:tblPr>
                <a:noFill/>
                <a:tableStyleId>{A62BCB72-8A22-44DB-926A-6413353ABCF7}</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Modo de uso</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contará con la compatibilidad de uso de mouse y teclado.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 podrá manejar con mouse y teclado para las distintas funciones que se requiera.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825" name="Google Shape;825;gf0b98326a7_0_1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6" name="Google Shape;826;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827" name="Google Shape;827;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828" name="Google Shape;828;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ecfba58b1c_0_0"/>
          <p:cNvSpPr/>
          <p:nvPr/>
        </p:nvSpPr>
        <p:spPr>
          <a:xfrm>
            <a:off x="914400" y="2835000"/>
            <a:ext cx="91500" cy="1645800"/>
          </a:xfrm>
          <a:prstGeom prst="rect">
            <a:avLst/>
          </a:prstGeom>
          <a:solidFill>
            <a:srgbClr val="CED4DA">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3"/>
              </a:rPr>
              <a:t>UML</a:t>
            </a:r>
            <a:endParaRPr b="1" i="0" sz="1400" u="none" cap="none" strike="noStrike">
              <a:solidFill>
                <a:srgbClr val="000000"/>
              </a:solidFill>
              <a:latin typeface="Arial"/>
              <a:ea typeface="Arial"/>
              <a:cs typeface="Arial"/>
              <a:sym typeface="Arial"/>
            </a:endParaRPr>
          </a:p>
        </p:txBody>
      </p:sp>
      <p:pic>
        <p:nvPicPr>
          <p:cNvPr id="835" name="Google Shape;835;gecfba58b1c_0_0"/>
          <p:cNvPicPr preferRelativeResize="0"/>
          <p:nvPr/>
        </p:nvPicPr>
        <p:blipFill rotWithShape="1">
          <a:blip r:embed="rId4">
            <a:alphaModFix/>
          </a:blip>
          <a:srcRect b="0" l="0" r="0" t="0"/>
          <a:stretch/>
        </p:blipFill>
        <p:spPr>
          <a:xfrm>
            <a:off x="1503025" y="730250"/>
            <a:ext cx="6709025" cy="4746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ef14db9d07_0_1"/>
          <p:cNvSpPr/>
          <p:nvPr/>
        </p:nvSpPr>
        <p:spPr>
          <a:xfrm>
            <a:off x="274320" y="1180800"/>
            <a:ext cx="33828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atention!</a:t>
            </a:r>
            <a:endParaRPr b="1" i="0" sz="2400" u="none" cap="none" strike="noStrike">
              <a:solidFill>
                <a:srgbClr val="000000"/>
              </a:solidFill>
              <a:latin typeface="Arial"/>
              <a:ea typeface="Arial"/>
              <a:cs typeface="Arial"/>
              <a:sym typeface="Arial"/>
            </a:endParaRPr>
          </a:p>
        </p:txBody>
      </p:sp>
      <p:pic>
        <p:nvPicPr>
          <p:cNvPr id="841" name="Google Shape;841;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842" name="Google Shape;842;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gef14db9d07_0_1"/>
          <p:cNvPicPr preferRelativeResize="0"/>
          <p:nvPr/>
        </p:nvPicPr>
        <p:blipFill rotWithShape="1">
          <a:blip r:embed="rId4">
            <a:alphaModFix/>
          </a:blip>
          <a:srcRect b="0" l="0" r="0" t="0"/>
          <a:stretch/>
        </p:blipFill>
        <p:spPr>
          <a:xfrm>
            <a:off x="5317375" y="867175"/>
            <a:ext cx="3990861" cy="3790149"/>
          </a:xfrm>
          <a:prstGeom prst="rect">
            <a:avLst/>
          </a:prstGeom>
          <a:noFill/>
          <a:ln>
            <a:noFill/>
          </a:ln>
        </p:spPr>
      </p:pic>
      <p:pic>
        <p:nvPicPr>
          <p:cNvPr id="844" name="Google Shape;844;gef14db9d07_0_1"/>
          <p:cNvPicPr preferRelativeResize="0"/>
          <p:nvPr/>
        </p:nvPicPr>
        <p:blipFill rotWithShape="1">
          <a:blip r:embed="rId5">
            <a:alphaModFix/>
          </a:blip>
          <a:srcRect b="0" l="0" r="0" t="0"/>
          <a:stretch/>
        </p:blipFill>
        <p:spPr>
          <a:xfrm>
            <a:off x="3657125" y="227600"/>
            <a:ext cx="1911027" cy="152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
          <p:cNvSpPr txBox="1"/>
          <p:nvPr/>
        </p:nvSpPr>
        <p:spPr>
          <a:xfrm>
            <a:off x="91440" y="1158840"/>
            <a:ext cx="3383280" cy="74844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a:t>
            </a:r>
            <a:endParaRPr b="0" i="0" sz="1200" u="none" cap="none" strike="noStrike">
              <a:solidFill>
                <a:srgbClr val="000000"/>
              </a:solidFill>
              <a:latin typeface="Arial"/>
              <a:ea typeface="Arial"/>
              <a:cs typeface="Arial"/>
              <a:sym typeface="Arial"/>
            </a:endParaRPr>
          </a:p>
        </p:txBody>
      </p:sp>
      <p:sp>
        <p:nvSpPr>
          <p:cNvPr id="528" name="Google Shape;528;p4"/>
          <p:cNvSpPr txBox="1"/>
          <p:nvPr/>
        </p:nvSpPr>
        <p:spPr>
          <a:xfrm>
            <a:off x="91328" y="73152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29" name="Google Shape;529;p4"/>
          <p:cNvSpPr txBox="1"/>
          <p:nvPr/>
        </p:nvSpPr>
        <p:spPr>
          <a:xfrm>
            <a:off x="109800" y="2639520"/>
            <a:ext cx="3383280" cy="106092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Cubrir una necesidad de forma inmediata y segura, proporcionando una buena experiencia al cliente durante su compra.</a:t>
            </a:r>
            <a:endParaRPr b="0" i="0" sz="1200" u="none" cap="none" strike="noStrike">
              <a:solidFill>
                <a:srgbClr val="000000"/>
              </a:solidFill>
              <a:latin typeface="Arial"/>
              <a:ea typeface="Arial"/>
              <a:cs typeface="Arial"/>
              <a:sym typeface="Arial"/>
            </a:endParaRPr>
          </a:p>
        </p:txBody>
      </p:sp>
      <p:sp>
        <p:nvSpPr>
          <p:cNvPr id="530" name="Google Shape;530;p4"/>
          <p:cNvSpPr txBox="1"/>
          <p:nvPr/>
        </p:nvSpPr>
        <p:spPr>
          <a:xfrm>
            <a:off x="109797" y="221220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1" name="Google Shape;531;p4"/>
          <p:cNvSpPr txBox="1"/>
          <p:nvPr/>
        </p:nvSpPr>
        <p:spPr>
          <a:xfrm>
            <a:off x="91440" y="4097880"/>
            <a:ext cx="3383400" cy="74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Fomentar una relación de fidelidad y confianza con los sistemas automatizados que colaboran a un mejor manejo de una empresa.</a:t>
            </a:r>
            <a:endParaRPr b="0" i="0" sz="1200" u="none" cap="none" strike="noStrike">
              <a:solidFill>
                <a:srgbClr val="000000"/>
              </a:solidFill>
              <a:latin typeface="Arial"/>
              <a:ea typeface="Arial"/>
              <a:cs typeface="Arial"/>
              <a:sym typeface="Arial"/>
            </a:endParaRPr>
          </a:p>
        </p:txBody>
      </p:sp>
      <p:sp>
        <p:nvSpPr>
          <p:cNvPr id="532" name="Google Shape;532;p4"/>
          <p:cNvSpPr txBox="1"/>
          <p:nvPr/>
        </p:nvSpPr>
        <p:spPr>
          <a:xfrm>
            <a:off x="91300" y="36705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3" name="Google Shape;533;p4"/>
          <p:cNvSpPr txBox="1"/>
          <p:nvPr/>
        </p:nvSpPr>
        <p:spPr>
          <a:xfrm>
            <a:off x="6498200" y="2613597"/>
            <a:ext cx="3383400" cy="1060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un sistema de inventarios que permita mayor competitividad con estrategias que permitan la venta de productos de calidad y un manejo eficiente del producto que se tiene, y un manejo contable diario entre cantidad de producto y dinero.</a:t>
            </a:r>
            <a:endParaRPr b="0" i="0" sz="1200" u="none" cap="none" strike="noStrike">
              <a:solidFill>
                <a:srgbClr val="000000"/>
              </a:solidFill>
              <a:latin typeface="Arial"/>
              <a:ea typeface="Arial"/>
              <a:cs typeface="Arial"/>
              <a:sym typeface="Arial"/>
            </a:endParaRPr>
          </a:p>
        </p:txBody>
      </p:sp>
      <p:sp>
        <p:nvSpPr>
          <p:cNvPr id="534" name="Google Shape;534;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6" name="Google Shape;536;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2" name="Google Shape;542;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3" name="Google Shape;543;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4" name="Google Shape;544;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5" name="Google Shape;545;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6" name="Google Shape;546;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47" name="Google Shape;547;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48" name="Google Shape;548;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es poder crear un sistema que ayude a solucionar algunos problemas de pequeñas empresas a llevar un control más eficaz en cuanto a cantidad de productos, para así poder realizar un correcto inventario ser capaces de medir un futuro inventario y no tener el consecuente de pérdidas en dinero, Este proyecto beneficiará a aquellas microempresas que no cuenten con los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medios para realizar un registro digital </a:t>
            </a:r>
            <a:endParaRPr b="0" i="0" sz="13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
        <p:nvSpPr>
          <p:cNvPr id="556" name="Google Shape;556;p7"/>
          <p:cNvSpPr/>
          <p:nvPr/>
        </p:nvSpPr>
        <p:spPr>
          <a:xfrm>
            <a:off x="3752975" y="1246425"/>
            <a:ext cx="4944600" cy="3410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58" name="Google Shape;558;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59" name="Google Shape;559;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facilitara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5" name="Google Shape;565;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Alcance </a:t>
            </a:r>
            <a:endParaRPr b="0" i="0" sz="2400" u="none" cap="none" strike="noStrike">
              <a:solidFill>
                <a:srgbClr val="000000"/>
              </a:solidFill>
              <a:latin typeface="Arial"/>
              <a:ea typeface="Arial"/>
              <a:cs typeface="Arial"/>
              <a:sym typeface="Arial"/>
            </a:endParaRPr>
          </a:p>
        </p:txBody>
      </p:sp>
      <p:sp>
        <p:nvSpPr>
          <p:cNvPr id="566" name="Google Shape;566;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67" name="Google Shape;567;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02f80bedd_0_8"/>
          <p:cNvSpPr txBox="1"/>
          <p:nvPr/>
        </p:nvSpPr>
        <p:spPr>
          <a:xfrm>
            <a:off x="388700" y="7297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delegará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3" name="Google Shape;573;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4" name="Google Shape;574;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